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3"/>
  </p:handoutMasterIdLst>
  <p:sldIdLst>
    <p:sldId id="256" r:id="rId2"/>
    <p:sldId id="270" r:id="rId3"/>
    <p:sldId id="272" r:id="rId4"/>
    <p:sldId id="257" r:id="rId5"/>
    <p:sldId id="258" r:id="rId6"/>
    <p:sldId id="259" r:id="rId7"/>
    <p:sldId id="260" r:id="rId8"/>
    <p:sldId id="278" r:id="rId9"/>
    <p:sldId id="279" r:id="rId10"/>
    <p:sldId id="280" r:id="rId11"/>
    <p:sldId id="281" r:id="rId12"/>
    <p:sldId id="261" r:id="rId13"/>
    <p:sldId id="263" r:id="rId14"/>
    <p:sldId id="262" r:id="rId15"/>
    <p:sldId id="264" r:id="rId16"/>
    <p:sldId id="265" r:id="rId17"/>
    <p:sldId id="266" r:id="rId18"/>
    <p:sldId id="267" r:id="rId19"/>
    <p:sldId id="268" r:id="rId20"/>
    <p:sldId id="269" r:id="rId21"/>
    <p:sldId id="277" r:id="rId22"/>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1" d="100"/>
          <a:sy n="61" d="100"/>
        </p:scale>
        <p:origin x="-1182" y="3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5E7CF7-4A8E-4FB8-8FFC-5FCE86593A14}"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64FC4E2A-235E-4C15-A086-79628A0AEA4F}">
      <dgm:prSet phldrT="[Text]"/>
      <dgm:spPr>
        <a:solidFill>
          <a:schemeClr val="bg1">
            <a:lumMod val="85000"/>
          </a:schemeClr>
        </a:solidFill>
      </dgm:spPr>
      <dgm:t>
        <a:bodyPr/>
        <a:lstStyle/>
        <a:p>
          <a:r>
            <a:rPr lang="en-US" dirty="0" smtClean="0">
              <a:solidFill>
                <a:srgbClr val="FF0000"/>
              </a:solidFill>
            </a:rPr>
            <a:t>Europe</a:t>
          </a:r>
          <a:endParaRPr lang="en-US" dirty="0">
            <a:solidFill>
              <a:srgbClr val="FF0000"/>
            </a:solidFill>
          </a:endParaRPr>
        </a:p>
      </dgm:t>
    </dgm:pt>
    <dgm:pt modelId="{970636E7-498B-47A2-ACBA-29323E86C81A}" type="parTrans" cxnId="{C24BEE68-F39C-42CA-83A1-7B6616D1A9D9}">
      <dgm:prSet/>
      <dgm:spPr/>
      <dgm:t>
        <a:bodyPr/>
        <a:lstStyle/>
        <a:p>
          <a:endParaRPr lang="en-US"/>
        </a:p>
      </dgm:t>
    </dgm:pt>
    <dgm:pt modelId="{D9DE4951-FEE3-440A-B4A7-895A50E5F009}" type="sibTrans" cxnId="{C24BEE68-F39C-42CA-83A1-7B6616D1A9D9}">
      <dgm:prSet/>
      <dgm:spPr>
        <a:ln w="50800">
          <a:solidFill>
            <a:schemeClr val="tx1"/>
          </a:solidFill>
        </a:ln>
      </dgm:spPr>
      <dgm:t>
        <a:bodyPr/>
        <a:lstStyle/>
        <a:p>
          <a:endParaRPr lang="en-US" dirty="0"/>
        </a:p>
      </dgm:t>
    </dgm:pt>
    <dgm:pt modelId="{A3AA0293-DF96-40C0-AC17-E92160049C0F}">
      <dgm:prSet phldrT="[Text]"/>
      <dgm:spPr>
        <a:solidFill>
          <a:schemeClr val="bg1">
            <a:lumMod val="50000"/>
          </a:schemeClr>
        </a:solidFill>
      </dgm:spPr>
      <dgm:t>
        <a:bodyPr/>
        <a:lstStyle/>
        <a:p>
          <a:r>
            <a:rPr lang="en-US" dirty="0" smtClean="0"/>
            <a:t>China</a:t>
          </a:r>
          <a:endParaRPr lang="en-US" dirty="0"/>
        </a:p>
      </dgm:t>
    </dgm:pt>
    <dgm:pt modelId="{2A94D89F-E034-458B-A6DA-4E59838331EE}" type="parTrans" cxnId="{B3CD6F3F-B72E-4D6B-B814-381543DF8CC9}">
      <dgm:prSet/>
      <dgm:spPr/>
      <dgm:t>
        <a:bodyPr/>
        <a:lstStyle/>
        <a:p>
          <a:endParaRPr lang="en-US"/>
        </a:p>
      </dgm:t>
    </dgm:pt>
    <dgm:pt modelId="{29736981-E69A-4ECA-A919-1888F0312AC5}" type="sibTrans" cxnId="{B3CD6F3F-B72E-4D6B-B814-381543DF8CC9}">
      <dgm:prSet/>
      <dgm:spPr>
        <a:solidFill>
          <a:srgbClr val="FF0000"/>
        </a:solidFill>
        <a:ln w="50800">
          <a:solidFill>
            <a:schemeClr val="tx1"/>
          </a:solidFill>
        </a:ln>
      </dgm:spPr>
      <dgm:t>
        <a:bodyPr/>
        <a:lstStyle/>
        <a:p>
          <a:endParaRPr lang="en-US" dirty="0"/>
        </a:p>
      </dgm:t>
    </dgm:pt>
    <dgm:pt modelId="{205DC689-19D2-41A5-A8E7-3156A95B2B7C}" type="pres">
      <dgm:prSet presAssocID="{CD5E7CF7-4A8E-4FB8-8FFC-5FCE86593A14}" presName="cycle" presStyleCnt="0">
        <dgm:presLayoutVars>
          <dgm:dir/>
          <dgm:resizeHandles val="exact"/>
        </dgm:presLayoutVars>
      </dgm:prSet>
      <dgm:spPr/>
      <dgm:t>
        <a:bodyPr/>
        <a:lstStyle/>
        <a:p>
          <a:endParaRPr lang="en-US"/>
        </a:p>
      </dgm:t>
    </dgm:pt>
    <dgm:pt modelId="{B2D5F320-89DD-4235-B4FB-4C295C29CF41}" type="pres">
      <dgm:prSet presAssocID="{64FC4E2A-235E-4C15-A086-79628A0AEA4F}" presName="node" presStyleLbl="node1" presStyleIdx="0" presStyleCnt="2" custRadScaleRad="164397" custRadScaleInc="-837">
        <dgm:presLayoutVars>
          <dgm:bulletEnabled val="1"/>
        </dgm:presLayoutVars>
      </dgm:prSet>
      <dgm:spPr/>
      <dgm:t>
        <a:bodyPr/>
        <a:lstStyle/>
        <a:p>
          <a:endParaRPr lang="en-US"/>
        </a:p>
      </dgm:t>
    </dgm:pt>
    <dgm:pt modelId="{18931AA2-FF94-4DE8-AD79-6A4AA9E62886}" type="pres">
      <dgm:prSet presAssocID="{64FC4E2A-235E-4C15-A086-79628A0AEA4F}" presName="spNode" presStyleCnt="0"/>
      <dgm:spPr/>
    </dgm:pt>
    <dgm:pt modelId="{40246D6F-D038-4378-BE25-BC6734AFF4C6}" type="pres">
      <dgm:prSet presAssocID="{D9DE4951-FEE3-440A-B4A7-895A50E5F009}" presName="sibTrans" presStyleLbl="sibTrans1D1" presStyleIdx="0" presStyleCnt="2"/>
      <dgm:spPr/>
      <dgm:t>
        <a:bodyPr/>
        <a:lstStyle/>
        <a:p>
          <a:endParaRPr lang="en-US"/>
        </a:p>
      </dgm:t>
    </dgm:pt>
    <dgm:pt modelId="{9AD8A04C-103B-47BA-BC04-06B2A120D735}" type="pres">
      <dgm:prSet presAssocID="{A3AA0293-DF96-40C0-AC17-E92160049C0F}" presName="node" presStyleLbl="node1" presStyleIdx="1" presStyleCnt="2" custRadScaleRad="173880" custRadScaleInc="3740">
        <dgm:presLayoutVars>
          <dgm:bulletEnabled val="1"/>
        </dgm:presLayoutVars>
      </dgm:prSet>
      <dgm:spPr/>
      <dgm:t>
        <a:bodyPr/>
        <a:lstStyle/>
        <a:p>
          <a:endParaRPr lang="en-US"/>
        </a:p>
      </dgm:t>
    </dgm:pt>
    <dgm:pt modelId="{3095F425-B27E-4D35-8973-BE638878FFAE}" type="pres">
      <dgm:prSet presAssocID="{A3AA0293-DF96-40C0-AC17-E92160049C0F}" presName="spNode" presStyleCnt="0"/>
      <dgm:spPr/>
    </dgm:pt>
    <dgm:pt modelId="{FD62033B-0E84-4287-A907-6F49CC15A2DC}" type="pres">
      <dgm:prSet presAssocID="{29736981-E69A-4ECA-A919-1888F0312AC5}" presName="sibTrans" presStyleLbl="sibTrans1D1" presStyleIdx="1" presStyleCnt="2"/>
      <dgm:spPr/>
      <dgm:t>
        <a:bodyPr/>
        <a:lstStyle/>
        <a:p>
          <a:endParaRPr lang="en-US"/>
        </a:p>
      </dgm:t>
    </dgm:pt>
  </dgm:ptLst>
  <dgm:cxnLst>
    <dgm:cxn modelId="{C24BEE68-F39C-42CA-83A1-7B6616D1A9D9}" srcId="{CD5E7CF7-4A8E-4FB8-8FFC-5FCE86593A14}" destId="{64FC4E2A-235E-4C15-A086-79628A0AEA4F}" srcOrd="0" destOrd="0" parTransId="{970636E7-498B-47A2-ACBA-29323E86C81A}" sibTransId="{D9DE4951-FEE3-440A-B4A7-895A50E5F009}"/>
    <dgm:cxn modelId="{3840D70C-A3A0-4F5E-9071-4BF9C92CC9DA}" type="presOf" srcId="{CD5E7CF7-4A8E-4FB8-8FFC-5FCE86593A14}" destId="{205DC689-19D2-41A5-A8E7-3156A95B2B7C}" srcOrd="0" destOrd="0" presId="urn:microsoft.com/office/officeart/2005/8/layout/cycle5"/>
    <dgm:cxn modelId="{B3CD6F3F-B72E-4D6B-B814-381543DF8CC9}" srcId="{CD5E7CF7-4A8E-4FB8-8FFC-5FCE86593A14}" destId="{A3AA0293-DF96-40C0-AC17-E92160049C0F}" srcOrd="1" destOrd="0" parTransId="{2A94D89F-E034-458B-A6DA-4E59838331EE}" sibTransId="{29736981-E69A-4ECA-A919-1888F0312AC5}"/>
    <dgm:cxn modelId="{24F3B560-9D54-45A7-96BE-D9C0AECF1391}" type="presOf" srcId="{A3AA0293-DF96-40C0-AC17-E92160049C0F}" destId="{9AD8A04C-103B-47BA-BC04-06B2A120D735}" srcOrd="0" destOrd="0" presId="urn:microsoft.com/office/officeart/2005/8/layout/cycle5"/>
    <dgm:cxn modelId="{BF0533BB-D81F-418B-87AF-DB3678FE4B1F}" type="presOf" srcId="{29736981-E69A-4ECA-A919-1888F0312AC5}" destId="{FD62033B-0E84-4287-A907-6F49CC15A2DC}" srcOrd="0" destOrd="0" presId="urn:microsoft.com/office/officeart/2005/8/layout/cycle5"/>
    <dgm:cxn modelId="{C8621416-B5B0-4528-BF0C-193FF192E791}" type="presOf" srcId="{D9DE4951-FEE3-440A-B4A7-895A50E5F009}" destId="{40246D6F-D038-4378-BE25-BC6734AFF4C6}" srcOrd="0" destOrd="0" presId="urn:microsoft.com/office/officeart/2005/8/layout/cycle5"/>
    <dgm:cxn modelId="{CC37E372-BD22-485B-A45A-AFED073AD0B8}" type="presOf" srcId="{64FC4E2A-235E-4C15-A086-79628A0AEA4F}" destId="{B2D5F320-89DD-4235-B4FB-4C295C29CF41}" srcOrd="0" destOrd="0" presId="urn:microsoft.com/office/officeart/2005/8/layout/cycle5"/>
    <dgm:cxn modelId="{369D95EB-A6FE-4E15-8FDC-6866D9FD5EBA}" type="presParOf" srcId="{205DC689-19D2-41A5-A8E7-3156A95B2B7C}" destId="{B2D5F320-89DD-4235-B4FB-4C295C29CF41}" srcOrd="0" destOrd="0" presId="urn:microsoft.com/office/officeart/2005/8/layout/cycle5"/>
    <dgm:cxn modelId="{9AC43281-4430-480F-BE8F-43A7A6E26414}" type="presParOf" srcId="{205DC689-19D2-41A5-A8E7-3156A95B2B7C}" destId="{18931AA2-FF94-4DE8-AD79-6A4AA9E62886}" srcOrd="1" destOrd="0" presId="urn:microsoft.com/office/officeart/2005/8/layout/cycle5"/>
    <dgm:cxn modelId="{4048A9FC-0009-419C-B224-056B4BA68FB8}" type="presParOf" srcId="{205DC689-19D2-41A5-A8E7-3156A95B2B7C}" destId="{40246D6F-D038-4378-BE25-BC6734AFF4C6}" srcOrd="2" destOrd="0" presId="urn:microsoft.com/office/officeart/2005/8/layout/cycle5"/>
    <dgm:cxn modelId="{0D9CA731-5BC5-4CBA-BBD7-EFE0DB61C168}" type="presParOf" srcId="{205DC689-19D2-41A5-A8E7-3156A95B2B7C}" destId="{9AD8A04C-103B-47BA-BC04-06B2A120D735}" srcOrd="3" destOrd="0" presId="urn:microsoft.com/office/officeart/2005/8/layout/cycle5"/>
    <dgm:cxn modelId="{8D3CFD74-A411-46A6-B249-67E0FDFA8E32}" type="presParOf" srcId="{205DC689-19D2-41A5-A8E7-3156A95B2B7C}" destId="{3095F425-B27E-4D35-8973-BE638878FFAE}" srcOrd="4" destOrd="0" presId="urn:microsoft.com/office/officeart/2005/8/layout/cycle5"/>
    <dgm:cxn modelId="{A6B8DC18-A314-4D8C-BDFA-ABF7489F4BF6}" type="presParOf" srcId="{205DC689-19D2-41A5-A8E7-3156A95B2B7C}" destId="{FD62033B-0E84-4287-A907-6F49CC15A2DC}" srcOrd="5"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D2895B56-78FC-41A1-8E0C-839370A3BCAC}" type="datetimeFigureOut">
              <a:rPr lang="en-US" smtClean="0"/>
              <a:t>11/8/2013</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139A3697-23DE-47F0-92B1-7F198F7ECF43}" type="slidenum">
              <a:rPr lang="en-US" smtClean="0"/>
              <a:t>‹#›</a:t>
            </a:fld>
            <a:endParaRPr lang="en-US"/>
          </a:p>
        </p:txBody>
      </p:sp>
    </p:spTree>
    <p:extLst>
      <p:ext uri="{BB962C8B-B14F-4D97-AF65-F5344CB8AC3E}">
        <p14:creationId xmlns:p14="http://schemas.microsoft.com/office/powerpoint/2010/main" val="13561695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EA0A452-48EE-4B9A-B2C2-F2D05DAF46E0}" type="datetimeFigureOut">
              <a:rPr lang="en-US" smtClean="0"/>
              <a:pPr/>
              <a:t>11/8/2013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0CB74A-A459-4BFF-B072-69A8CE39F6CE}"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A0A452-48EE-4B9A-B2C2-F2D05DAF46E0}" type="datetimeFigureOut">
              <a:rPr lang="en-US" smtClean="0"/>
              <a:pPr/>
              <a:t>11/8/2013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0CB74A-A459-4BFF-B072-69A8CE39F6CE}"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A0A452-48EE-4B9A-B2C2-F2D05DAF46E0}" type="datetimeFigureOut">
              <a:rPr lang="en-US" smtClean="0"/>
              <a:pPr/>
              <a:t>11/8/2013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0CB74A-A459-4BFF-B072-69A8CE39F6CE}"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A0A452-48EE-4B9A-B2C2-F2D05DAF46E0}" type="datetimeFigureOut">
              <a:rPr lang="en-US" smtClean="0"/>
              <a:pPr/>
              <a:t>11/8/2013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0CB74A-A459-4BFF-B072-69A8CE39F6CE}"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EA0A452-48EE-4B9A-B2C2-F2D05DAF46E0}" type="datetimeFigureOut">
              <a:rPr lang="en-US" smtClean="0"/>
              <a:pPr/>
              <a:t>11/8/2013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0CB74A-A459-4BFF-B072-69A8CE39F6CE}"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EA0A452-48EE-4B9A-B2C2-F2D05DAF46E0}" type="datetimeFigureOut">
              <a:rPr lang="en-US" smtClean="0"/>
              <a:pPr/>
              <a:t>11/8/2013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F0CB74A-A459-4BFF-B072-69A8CE39F6CE}"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EA0A452-48EE-4B9A-B2C2-F2D05DAF46E0}" type="datetimeFigureOut">
              <a:rPr lang="en-US" smtClean="0"/>
              <a:pPr/>
              <a:t>11/8/2013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F0CB74A-A459-4BFF-B072-69A8CE39F6CE}"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EA0A452-48EE-4B9A-B2C2-F2D05DAF46E0}" type="datetimeFigureOut">
              <a:rPr lang="en-US" smtClean="0"/>
              <a:pPr/>
              <a:t>11/8/2013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F0CB74A-A459-4BFF-B072-69A8CE39F6CE}"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A0A452-48EE-4B9A-B2C2-F2D05DAF46E0}" type="datetimeFigureOut">
              <a:rPr lang="en-US" smtClean="0"/>
              <a:pPr/>
              <a:t>11/8/2013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F0CB74A-A459-4BFF-B072-69A8CE39F6CE}"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A0A452-48EE-4B9A-B2C2-F2D05DAF46E0}" type="datetimeFigureOut">
              <a:rPr lang="en-US" smtClean="0"/>
              <a:pPr/>
              <a:t>11/8/2013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F0CB74A-A459-4BFF-B072-69A8CE39F6CE}"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A0A452-48EE-4B9A-B2C2-F2D05DAF46E0}" type="datetimeFigureOut">
              <a:rPr lang="en-US" smtClean="0"/>
              <a:pPr/>
              <a:t>11/8/2013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F0CB74A-A459-4BFF-B072-69A8CE39F6CE}"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0000"/>
            </a:gs>
            <a:gs pos="50000">
              <a:srgbClr val="FF0000"/>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A0A452-48EE-4B9A-B2C2-F2D05DAF46E0}" type="datetimeFigureOut">
              <a:rPr lang="en-US" smtClean="0"/>
              <a:pPr/>
              <a:t>11/8/2013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0CB74A-A459-4BFF-B072-69A8CE39F6CE}"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upload.wikimedia.org/wikipedia/commons/4/4a/Hundred_Years_War_family_tree.sv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War, Trade, and the Plague</a:t>
            </a:r>
            <a:endParaRPr lang="en-US" dirty="0"/>
          </a:p>
        </p:txBody>
      </p:sp>
      <p:sp>
        <p:nvSpPr>
          <p:cNvPr id="3" name="Subtitle 2"/>
          <p:cNvSpPr>
            <a:spLocks noGrp="1"/>
          </p:cNvSpPr>
          <p:nvPr>
            <p:ph type="subTitle" idx="1"/>
          </p:nvPr>
        </p:nvSpPr>
        <p:spPr>
          <a:xfrm>
            <a:off x="1371600" y="3276600"/>
            <a:ext cx="6400800" cy="1752600"/>
          </a:xfrm>
        </p:spPr>
        <p:txBody>
          <a:bodyPr/>
          <a:lstStyle/>
          <a:p>
            <a:r>
              <a:rPr lang="en-US" dirty="0" smtClean="0"/>
              <a:t>The End of the Middle Ages</a:t>
            </a:r>
            <a:endParaRPr lang="en-US" dirty="0"/>
          </a:p>
        </p:txBody>
      </p:sp>
      <p:sp>
        <p:nvSpPr>
          <p:cNvPr id="4" name="TextBox 3"/>
          <p:cNvSpPr txBox="1"/>
          <p:nvPr/>
        </p:nvSpPr>
        <p:spPr>
          <a:xfrm>
            <a:off x="838200" y="4572000"/>
            <a:ext cx="1752600" cy="646331"/>
          </a:xfrm>
          <a:prstGeom prst="rect">
            <a:avLst/>
          </a:prstGeom>
          <a:noFill/>
        </p:spPr>
        <p:txBody>
          <a:bodyPr wrap="square" rtlCol="0">
            <a:spAutoFit/>
          </a:bodyPr>
          <a:lstStyle/>
          <a:p>
            <a:pPr algn="ctr"/>
            <a:r>
              <a:rPr lang="en-US" b="1" dirty="0" smtClean="0"/>
              <a:t>1215 </a:t>
            </a:r>
          </a:p>
          <a:p>
            <a:pPr algn="ctr"/>
            <a:r>
              <a:rPr lang="en-US" b="1" dirty="0" smtClean="0"/>
              <a:t>Magna Carta</a:t>
            </a:r>
            <a:endParaRPr lang="en-US" b="1" dirty="0"/>
          </a:p>
        </p:txBody>
      </p:sp>
      <p:sp>
        <p:nvSpPr>
          <p:cNvPr id="5" name="TextBox 4"/>
          <p:cNvSpPr txBox="1"/>
          <p:nvPr/>
        </p:nvSpPr>
        <p:spPr>
          <a:xfrm>
            <a:off x="6629400" y="4495800"/>
            <a:ext cx="1752600" cy="1200329"/>
          </a:xfrm>
          <a:prstGeom prst="rect">
            <a:avLst/>
          </a:prstGeom>
          <a:noFill/>
        </p:spPr>
        <p:txBody>
          <a:bodyPr wrap="square" rtlCol="0">
            <a:spAutoFit/>
          </a:bodyPr>
          <a:lstStyle/>
          <a:p>
            <a:pPr algn="ctr"/>
            <a:r>
              <a:rPr lang="en-US" b="1" dirty="0" smtClean="0"/>
              <a:t>1453 </a:t>
            </a:r>
          </a:p>
          <a:p>
            <a:pPr algn="ctr"/>
            <a:r>
              <a:rPr lang="en-US" b="1" dirty="0" smtClean="0"/>
              <a:t>End of the Hundred Years’ War</a:t>
            </a:r>
            <a:endParaRPr lang="en-US" b="1" dirty="0"/>
          </a:p>
        </p:txBody>
      </p:sp>
      <p:sp>
        <p:nvSpPr>
          <p:cNvPr id="6" name="TextBox 5"/>
          <p:cNvSpPr txBox="1"/>
          <p:nvPr/>
        </p:nvSpPr>
        <p:spPr>
          <a:xfrm>
            <a:off x="2895600" y="4419600"/>
            <a:ext cx="1752600" cy="923330"/>
          </a:xfrm>
          <a:prstGeom prst="rect">
            <a:avLst/>
          </a:prstGeom>
          <a:noFill/>
        </p:spPr>
        <p:txBody>
          <a:bodyPr wrap="square" rtlCol="0">
            <a:spAutoFit/>
          </a:bodyPr>
          <a:lstStyle/>
          <a:p>
            <a:pPr algn="ctr"/>
            <a:r>
              <a:rPr lang="en-US" b="1" dirty="0" smtClean="0"/>
              <a:t>1271</a:t>
            </a:r>
          </a:p>
          <a:p>
            <a:pPr algn="ctr"/>
            <a:r>
              <a:rPr lang="en-US" b="1" dirty="0" smtClean="0"/>
              <a:t>Marco Polo and the Silk Road</a:t>
            </a:r>
            <a:endParaRPr lang="en-US" b="1" dirty="0"/>
          </a:p>
        </p:txBody>
      </p:sp>
      <p:sp>
        <p:nvSpPr>
          <p:cNvPr id="7" name="TextBox 6"/>
          <p:cNvSpPr txBox="1"/>
          <p:nvPr/>
        </p:nvSpPr>
        <p:spPr>
          <a:xfrm>
            <a:off x="4800600" y="4495800"/>
            <a:ext cx="1752600" cy="646331"/>
          </a:xfrm>
          <a:prstGeom prst="rect">
            <a:avLst/>
          </a:prstGeom>
          <a:noFill/>
        </p:spPr>
        <p:txBody>
          <a:bodyPr wrap="square" rtlCol="0">
            <a:spAutoFit/>
          </a:bodyPr>
          <a:lstStyle/>
          <a:p>
            <a:pPr algn="ctr"/>
            <a:r>
              <a:rPr lang="en-US" b="1" dirty="0" smtClean="0"/>
              <a:t>1347 </a:t>
            </a:r>
          </a:p>
          <a:p>
            <a:pPr algn="ctr"/>
            <a:r>
              <a:rPr lang="en-US" b="1" dirty="0" smtClean="0"/>
              <a:t>Bubonic Plague</a:t>
            </a:r>
            <a:endParaRPr lang="en-US" b="1" dirty="0"/>
          </a:p>
        </p:txBody>
      </p:sp>
      <p:cxnSp>
        <p:nvCxnSpPr>
          <p:cNvPr id="9" name="Straight Arrow Connector 8"/>
          <p:cNvCxnSpPr/>
          <p:nvPr/>
        </p:nvCxnSpPr>
        <p:spPr>
          <a:xfrm>
            <a:off x="685800" y="4343400"/>
            <a:ext cx="8077200" cy="1588"/>
          </a:xfrm>
          <a:prstGeom prst="straightConnector1">
            <a:avLst/>
          </a:prstGeom>
          <a:ln w="920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Hundred Years’ War</a:t>
            </a:r>
            <a:endParaRPr lang="en-US" dirty="0"/>
          </a:p>
        </p:txBody>
      </p:sp>
      <p:sp>
        <p:nvSpPr>
          <p:cNvPr id="3" name="Content Placeholder 2"/>
          <p:cNvSpPr>
            <a:spLocks noGrp="1"/>
          </p:cNvSpPr>
          <p:nvPr>
            <p:ph idx="1"/>
          </p:nvPr>
        </p:nvSpPr>
        <p:spPr>
          <a:xfrm>
            <a:off x="0" y="1066801"/>
            <a:ext cx="8229600" cy="3581399"/>
          </a:xfrm>
        </p:spPr>
        <p:txBody>
          <a:bodyPr>
            <a:normAutofit lnSpcReduction="10000"/>
          </a:bodyPr>
          <a:lstStyle/>
          <a:p>
            <a:r>
              <a:rPr lang="en-US" dirty="0" smtClean="0"/>
              <a:t>The English are winning throughout most of the war. </a:t>
            </a:r>
          </a:p>
          <a:p>
            <a:r>
              <a:rPr lang="en-US" dirty="0" smtClean="0"/>
              <a:t>That is until Joan of Arc rallies the French and renews their will to fight!</a:t>
            </a:r>
          </a:p>
          <a:p>
            <a:r>
              <a:rPr lang="en-US" dirty="0" smtClean="0"/>
              <a:t>The English capture Joan of Arc but it is too late! The French drive the English out of France in 1453. </a:t>
            </a:r>
            <a:endParaRPr lang="en-US" dirty="0"/>
          </a:p>
        </p:txBody>
      </p:sp>
      <p:pic>
        <p:nvPicPr>
          <p:cNvPr id="2050" name="Picture 2" descr="http://upload.wikimedia.org/wikipedia/commons/d/dc/Adolphe_Alexandre_Dillens_-_Capture_of_Joan_of_Arc_-_WGA06347.jpg"/>
          <p:cNvPicPr>
            <a:picLocks noChangeAspect="1" noChangeArrowheads="1"/>
          </p:cNvPicPr>
          <p:nvPr/>
        </p:nvPicPr>
        <p:blipFill>
          <a:blip r:embed="rId2" cstate="print"/>
          <a:srcRect/>
          <a:stretch>
            <a:fillRect/>
          </a:stretch>
        </p:blipFill>
        <p:spPr bwMode="auto">
          <a:xfrm>
            <a:off x="5105400" y="4267200"/>
            <a:ext cx="3276600" cy="2379316"/>
          </a:xfrm>
          <a:prstGeom prst="rect">
            <a:avLst/>
          </a:prstGeom>
          <a:noFill/>
        </p:spPr>
      </p:pic>
      <p:pic>
        <p:nvPicPr>
          <p:cNvPr id="2052" name="Picture 4" descr="http://t0.gstatic.com/images?q=tbn:ANd9GcRMqWvJuJ0bMY06iMh6XiJc_GMiLcNq_FBfCnt0OW1hhO6i065CwbYexp8G"/>
          <p:cNvPicPr>
            <a:picLocks noChangeAspect="1" noChangeArrowheads="1"/>
          </p:cNvPicPr>
          <p:nvPr/>
        </p:nvPicPr>
        <p:blipFill>
          <a:blip r:embed="rId3" cstate="print"/>
          <a:srcRect/>
          <a:stretch>
            <a:fillRect/>
          </a:stretch>
        </p:blipFill>
        <p:spPr bwMode="auto">
          <a:xfrm>
            <a:off x="914400" y="4495800"/>
            <a:ext cx="3200400" cy="2176744"/>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Hundred Years’ War</a:t>
            </a:r>
            <a:endParaRPr lang="en-US" dirty="0"/>
          </a:p>
        </p:txBody>
      </p:sp>
      <p:sp>
        <p:nvSpPr>
          <p:cNvPr id="3" name="Content Placeholder 2"/>
          <p:cNvSpPr>
            <a:spLocks noGrp="1"/>
          </p:cNvSpPr>
          <p:nvPr>
            <p:ph idx="1"/>
          </p:nvPr>
        </p:nvSpPr>
        <p:spPr>
          <a:xfrm>
            <a:off x="228600" y="1219200"/>
            <a:ext cx="5562600" cy="4419600"/>
          </a:xfrm>
        </p:spPr>
        <p:txBody>
          <a:bodyPr>
            <a:normAutofit fontScale="92500" lnSpcReduction="10000"/>
          </a:bodyPr>
          <a:lstStyle/>
          <a:p>
            <a:r>
              <a:rPr lang="en-US" dirty="0" smtClean="0"/>
              <a:t>Results of the Hundred Years’ War:</a:t>
            </a:r>
          </a:p>
          <a:p>
            <a:pPr lvl="1"/>
            <a:r>
              <a:rPr lang="en-US" dirty="0" smtClean="0"/>
              <a:t>Parliaments power grows in England as a result of this costly war. Under the Magna </a:t>
            </a:r>
            <a:r>
              <a:rPr lang="en-US" dirty="0" err="1" smtClean="0"/>
              <a:t>Carta</a:t>
            </a:r>
            <a:r>
              <a:rPr lang="en-US" dirty="0" smtClean="0"/>
              <a:t> the king must go to Parliament for approval to raise money to fight the war. </a:t>
            </a:r>
          </a:p>
          <a:p>
            <a:pPr lvl="1"/>
            <a:r>
              <a:rPr lang="en-US" dirty="0" smtClean="0"/>
              <a:t>France’s king’s power grows. Nobles bond with the king while fighting. They support his efforts. </a:t>
            </a:r>
          </a:p>
          <a:p>
            <a:pPr lvl="1">
              <a:buNone/>
            </a:pPr>
            <a:endParaRPr lang="en-US" dirty="0"/>
          </a:p>
        </p:txBody>
      </p:sp>
      <p:pic>
        <p:nvPicPr>
          <p:cNvPr id="1028" name="Picture 4" descr="http://www.ucalgary.ca/applied_history/tutor/imagemid/france1429large.jpg"/>
          <p:cNvPicPr>
            <a:picLocks noChangeAspect="1" noChangeArrowheads="1"/>
          </p:cNvPicPr>
          <p:nvPr/>
        </p:nvPicPr>
        <p:blipFill>
          <a:blip r:embed="rId2" cstate="print"/>
          <a:srcRect/>
          <a:stretch>
            <a:fillRect/>
          </a:stretch>
        </p:blipFill>
        <p:spPr bwMode="auto">
          <a:xfrm>
            <a:off x="5791200" y="1524000"/>
            <a:ext cx="3107176" cy="401955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Trade </a:t>
            </a:r>
            <a:endParaRPr lang="en-US" dirty="0"/>
          </a:p>
        </p:txBody>
      </p:sp>
      <p:sp>
        <p:nvSpPr>
          <p:cNvPr id="3" name="Content Placeholder 2"/>
          <p:cNvSpPr>
            <a:spLocks noGrp="1"/>
          </p:cNvSpPr>
          <p:nvPr>
            <p:ph idx="1"/>
          </p:nvPr>
        </p:nvSpPr>
        <p:spPr/>
        <p:txBody>
          <a:bodyPr>
            <a:normAutofit fontScale="92500"/>
          </a:bodyPr>
          <a:lstStyle/>
          <a:p>
            <a:r>
              <a:rPr lang="en-US" dirty="0" smtClean="0"/>
              <a:t>Two things increased trade – </a:t>
            </a:r>
          </a:p>
          <a:p>
            <a:pPr lvl="1"/>
            <a:r>
              <a:rPr lang="en-US" dirty="0" smtClean="0"/>
              <a:t>The Crusades</a:t>
            </a:r>
          </a:p>
          <a:p>
            <a:pPr lvl="1"/>
            <a:r>
              <a:rPr lang="en-US" dirty="0" smtClean="0"/>
              <a:t>The End of Feudalism </a:t>
            </a:r>
          </a:p>
          <a:p>
            <a:pPr lvl="1">
              <a:buNone/>
            </a:pPr>
            <a:endParaRPr lang="en-US" dirty="0" smtClean="0"/>
          </a:p>
          <a:p>
            <a:r>
              <a:rPr lang="en-US" dirty="0" smtClean="0"/>
              <a:t>The Silk Road is one of the oldest and most important land routes. </a:t>
            </a:r>
          </a:p>
          <a:p>
            <a:pPr lvl="1"/>
            <a:r>
              <a:rPr lang="en-US" dirty="0" smtClean="0"/>
              <a:t>4,000 miles long</a:t>
            </a:r>
          </a:p>
          <a:p>
            <a:pPr lvl="1"/>
            <a:r>
              <a:rPr lang="en-US" dirty="0" smtClean="0"/>
              <a:t>Not one single route but many routes that branch out</a:t>
            </a:r>
          </a:p>
          <a:p>
            <a:pPr lvl="1"/>
            <a:r>
              <a:rPr lang="en-US" dirty="0" smtClean="0"/>
              <a:t>All routes began at the Chinese capital</a:t>
            </a:r>
          </a:p>
          <a:p>
            <a:pPr lvl="1"/>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2895600" cy="1143000"/>
          </a:xfrm>
        </p:spPr>
        <p:txBody>
          <a:bodyPr/>
          <a:lstStyle/>
          <a:p>
            <a:r>
              <a:rPr lang="en-US" dirty="0" smtClean="0"/>
              <a:t>Trade</a:t>
            </a:r>
            <a:endParaRPr lang="en-US" dirty="0"/>
          </a:p>
        </p:txBody>
      </p:sp>
      <p:graphicFrame>
        <p:nvGraphicFramePr>
          <p:cNvPr id="4" name="Content Placeholder 3"/>
          <p:cNvGraphicFramePr>
            <a:graphicFrameLocks noGrp="1"/>
          </p:cNvGraphicFramePr>
          <p:nvPr>
            <p:ph idx="1"/>
          </p:nvPr>
        </p:nvGraphicFramePr>
        <p:xfrm>
          <a:off x="381000" y="1676400"/>
          <a:ext cx="8305800" cy="3459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2362200" y="1752600"/>
            <a:ext cx="5029200" cy="523220"/>
          </a:xfrm>
          <a:prstGeom prst="rect">
            <a:avLst/>
          </a:prstGeom>
          <a:noFill/>
        </p:spPr>
        <p:txBody>
          <a:bodyPr wrap="square" rtlCol="0">
            <a:spAutoFit/>
          </a:bodyPr>
          <a:lstStyle/>
          <a:p>
            <a:r>
              <a:rPr lang="en-US" sz="2800" dirty="0" smtClean="0"/>
              <a:t>Gold, Ivory, and Precious Stones</a:t>
            </a:r>
            <a:endParaRPr lang="en-US" sz="2800" dirty="0"/>
          </a:p>
        </p:txBody>
      </p:sp>
      <p:sp>
        <p:nvSpPr>
          <p:cNvPr id="6" name="TextBox 5"/>
          <p:cNvSpPr txBox="1"/>
          <p:nvPr/>
        </p:nvSpPr>
        <p:spPr>
          <a:xfrm>
            <a:off x="762000" y="4495800"/>
            <a:ext cx="7924800" cy="523220"/>
          </a:xfrm>
          <a:prstGeom prst="rect">
            <a:avLst/>
          </a:prstGeom>
          <a:noFill/>
        </p:spPr>
        <p:txBody>
          <a:bodyPr wrap="square" rtlCol="0">
            <a:spAutoFit/>
          </a:bodyPr>
          <a:lstStyle/>
          <a:p>
            <a:r>
              <a:rPr lang="en-US" sz="2800" dirty="0" smtClean="0"/>
              <a:t>Silk, Furs, Ceramics, Jade, Bronze, Lacquer, and Iron</a:t>
            </a:r>
            <a:endParaRPr lang="en-US" sz="2800" dirty="0"/>
          </a:p>
        </p:txBody>
      </p:sp>
      <p:sp>
        <p:nvSpPr>
          <p:cNvPr id="7" name="Left-Right Arrow 6"/>
          <p:cNvSpPr/>
          <p:nvPr/>
        </p:nvSpPr>
        <p:spPr>
          <a:xfrm>
            <a:off x="3657600" y="2971800"/>
            <a:ext cx="1981200" cy="1143000"/>
          </a:xfrm>
          <a:prstGeom prst="leftRightArrow">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4114800" y="3276600"/>
            <a:ext cx="1143000" cy="461665"/>
          </a:xfrm>
          <a:prstGeom prst="rect">
            <a:avLst/>
          </a:prstGeom>
          <a:noFill/>
        </p:spPr>
        <p:txBody>
          <a:bodyPr wrap="square" rtlCol="0">
            <a:spAutoFit/>
          </a:bodyPr>
          <a:lstStyle/>
          <a:p>
            <a:pPr algn="ctr"/>
            <a:r>
              <a:rPr lang="en-US" sz="2400" b="1" dirty="0" smtClean="0">
                <a:solidFill>
                  <a:srgbClr val="FF0000"/>
                </a:solidFill>
              </a:rPr>
              <a:t>IDEAS</a:t>
            </a:r>
            <a:endParaRPr lang="en-US" sz="2400" b="1" dirty="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Trade</a:t>
            </a:r>
            <a:endParaRPr lang="en-US" dirty="0"/>
          </a:p>
        </p:txBody>
      </p:sp>
      <p:sp>
        <p:nvSpPr>
          <p:cNvPr id="3" name="Content Placeholder 2"/>
          <p:cNvSpPr>
            <a:spLocks noGrp="1"/>
          </p:cNvSpPr>
          <p:nvPr>
            <p:ph idx="1"/>
          </p:nvPr>
        </p:nvSpPr>
        <p:spPr>
          <a:xfrm>
            <a:off x="457200" y="4572000"/>
            <a:ext cx="8229600" cy="2057400"/>
          </a:xfrm>
        </p:spPr>
        <p:txBody>
          <a:bodyPr/>
          <a:lstStyle/>
          <a:p>
            <a:r>
              <a:rPr lang="en-US" dirty="0" smtClean="0"/>
              <a:t>Travel on the Silk road was physically difficult and also there were many bandits. </a:t>
            </a:r>
            <a:endParaRPr lang="en-US" dirty="0"/>
          </a:p>
        </p:txBody>
      </p:sp>
      <p:pic>
        <p:nvPicPr>
          <p:cNvPr id="18434" name="Picture 2" descr="http://www.radiodramareviews.com/sitebuildercontent/sitebuilderpictures/silkroad2.jpg"/>
          <p:cNvPicPr>
            <a:picLocks noChangeAspect="1" noChangeArrowheads="1"/>
          </p:cNvPicPr>
          <p:nvPr/>
        </p:nvPicPr>
        <p:blipFill>
          <a:blip r:embed="rId2" cstate="print"/>
          <a:srcRect/>
          <a:stretch>
            <a:fillRect/>
          </a:stretch>
        </p:blipFill>
        <p:spPr bwMode="auto">
          <a:xfrm>
            <a:off x="152400" y="1295400"/>
            <a:ext cx="8867775" cy="3133726"/>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Trade</a:t>
            </a:r>
            <a:endParaRPr lang="en-US" dirty="0"/>
          </a:p>
        </p:txBody>
      </p:sp>
      <p:sp>
        <p:nvSpPr>
          <p:cNvPr id="3" name="Content Placeholder 2"/>
          <p:cNvSpPr>
            <a:spLocks noGrp="1"/>
          </p:cNvSpPr>
          <p:nvPr>
            <p:ph idx="1"/>
          </p:nvPr>
        </p:nvSpPr>
        <p:spPr>
          <a:xfrm>
            <a:off x="457200" y="2133600"/>
            <a:ext cx="8229600" cy="4525963"/>
          </a:xfrm>
        </p:spPr>
        <p:txBody>
          <a:bodyPr>
            <a:normAutofit fontScale="85000" lnSpcReduction="10000"/>
          </a:bodyPr>
          <a:lstStyle/>
          <a:p>
            <a:r>
              <a:rPr lang="en-US" dirty="0" smtClean="0"/>
              <a:t>Marco Polo traveled the Silk Road. He was a European however, he came to live in China for 17 years. He even became friendly with the Emperor, Genghis Khan. </a:t>
            </a:r>
          </a:p>
          <a:p>
            <a:r>
              <a:rPr lang="en-US" dirty="0" smtClean="0"/>
              <a:t>Genghis Khan worked to unify the region. After the region was unified the Silk road was an important roadway for the empire. Communication was linked by this roadway. </a:t>
            </a:r>
          </a:p>
          <a:p>
            <a:r>
              <a:rPr lang="en-US" dirty="0" smtClean="0"/>
              <a:t>As a result the Mongols (This is the name given to the people living in China under Genghis Khan’s rule.) made the Silk Road safe so that they could communicate with one another. </a:t>
            </a:r>
            <a:endParaRPr lang="en-US" dirty="0"/>
          </a:p>
        </p:txBody>
      </p:sp>
      <p:pic>
        <p:nvPicPr>
          <p:cNvPr id="20482" name="Picture 2" descr="http://imagecache2.allposters.com/images/BRGPOD/69948.jpg"/>
          <p:cNvPicPr>
            <a:picLocks noChangeAspect="1" noChangeArrowheads="1"/>
          </p:cNvPicPr>
          <p:nvPr/>
        </p:nvPicPr>
        <p:blipFill>
          <a:blip r:embed="rId2" cstate="print"/>
          <a:srcRect/>
          <a:stretch>
            <a:fillRect/>
          </a:stretch>
        </p:blipFill>
        <p:spPr bwMode="auto">
          <a:xfrm>
            <a:off x="1219200" y="152400"/>
            <a:ext cx="1450509" cy="1931151"/>
          </a:xfrm>
          <a:prstGeom prst="rect">
            <a:avLst/>
          </a:prstGeom>
          <a:noFill/>
        </p:spPr>
      </p:pic>
      <p:pic>
        <p:nvPicPr>
          <p:cNvPr id="20484" name="Picture 4" descr="http://upload.wikimedia.org/wikipedia/commons/thumb/5/54/Marco_Polo_portrait.jpg/220px-Marco_Polo_portrait.jpg"/>
          <p:cNvPicPr>
            <a:picLocks noChangeAspect="1" noChangeArrowheads="1"/>
          </p:cNvPicPr>
          <p:nvPr/>
        </p:nvPicPr>
        <p:blipFill>
          <a:blip r:embed="rId3" cstate="print"/>
          <a:srcRect/>
          <a:stretch>
            <a:fillRect/>
          </a:stretch>
        </p:blipFill>
        <p:spPr bwMode="auto">
          <a:xfrm>
            <a:off x="6477000" y="228600"/>
            <a:ext cx="1354667" cy="182880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Plague</a:t>
            </a:r>
            <a:endParaRPr lang="en-US" dirty="0"/>
          </a:p>
        </p:txBody>
      </p:sp>
      <p:sp>
        <p:nvSpPr>
          <p:cNvPr id="3" name="Content Placeholder 2"/>
          <p:cNvSpPr>
            <a:spLocks noGrp="1"/>
          </p:cNvSpPr>
          <p:nvPr>
            <p:ph idx="1"/>
          </p:nvPr>
        </p:nvSpPr>
        <p:spPr>
          <a:xfrm>
            <a:off x="381000" y="1143000"/>
            <a:ext cx="8229600" cy="2438400"/>
          </a:xfrm>
        </p:spPr>
        <p:txBody>
          <a:bodyPr>
            <a:normAutofit fontScale="85000" lnSpcReduction="20000"/>
          </a:bodyPr>
          <a:lstStyle/>
          <a:p>
            <a:r>
              <a:rPr lang="en-US" dirty="0" smtClean="0"/>
              <a:t>The Plague is an aggressive sickness that spread rapidly. </a:t>
            </a:r>
          </a:p>
          <a:p>
            <a:r>
              <a:rPr lang="en-US" dirty="0" smtClean="0"/>
              <a:t>It is also known as the Bubonic Plague or Black Death. </a:t>
            </a:r>
          </a:p>
          <a:p>
            <a:r>
              <a:rPr lang="en-US" dirty="0" smtClean="0"/>
              <a:t>There were also other versions of the plague. One version spread through the air and could kill people in less than one day. </a:t>
            </a:r>
          </a:p>
          <a:p>
            <a:endParaRPr lang="en-US" dirty="0"/>
          </a:p>
        </p:txBody>
      </p:sp>
      <p:pic>
        <p:nvPicPr>
          <p:cNvPr id="22530" name="Picture 2" descr="http://www.rentokil.com/blog/wp-content/uploads/2011/11/cat-flea.jpg"/>
          <p:cNvPicPr>
            <a:picLocks noChangeAspect="1" noChangeArrowheads="1"/>
          </p:cNvPicPr>
          <p:nvPr/>
        </p:nvPicPr>
        <p:blipFill>
          <a:blip r:embed="rId2" cstate="print"/>
          <a:srcRect/>
          <a:stretch>
            <a:fillRect/>
          </a:stretch>
        </p:blipFill>
        <p:spPr bwMode="auto">
          <a:xfrm>
            <a:off x="4038600" y="5257800"/>
            <a:ext cx="1600200" cy="1434059"/>
          </a:xfrm>
          <a:prstGeom prst="rect">
            <a:avLst/>
          </a:prstGeom>
          <a:noFill/>
        </p:spPr>
      </p:pic>
      <p:pic>
        <p:nvPicPr>
          <p:cNvPr id="22532" name="Picture 4" descr="http://i.telegraph.co.uk/multimedia/archive/01116/rat-piper_1116895c.jpg"/>
          <p:cNvPicPr>
            <a:picLocks noChangeAspect="1" noChangeArrowheads="1"/>
          </p:cNvPicPr>
          <p:nvPr/>
        </p:nvPicPr>
        <p:blipFill>
          <a:blip r:embed="rId3" cstate="print"/>
          <a:srcRect/>
          <a:stretch>
            <a:fillRect/>
          </a:stretch>
        </p:blipFill>
        <p:spPr bwMode="auto">
          <a:xfrm>
            <a:off x="381000" y="3810000"/>
            <a:ext cx="2933700" cy="1836752"/>
          </a:xfrm>
          <a:prstGeom prst="rect">
            <a:avLst/>
          </a:prstGeom>
          <a:noFill/>
        </p:spPr>
      </p:pic>
      <p:pic>
        <p:nvPicPr>
          <p:cNvPr id="22534" name="Picture 6" descr="http://upload.wikimedia.org/wikipedia/commons/thumb/7/7c/Peasants_3French_Best.jpg/200px-Peasants_3French_Best.jpg"/>
          <p:cNvPicPr>
            <a:picLocks noChangeAspect="1" noChangeArrowheads="1"/>
          </p:cNvPicPr>
          <p:nvPr/>
        </p:nvPicPr>
        <p:blipFill>
          <a:blip r:embed="rId4" cstate="print"/>
          <a:srcRect/>
          <a:stretch>
            <a:fillRect/>
          </a:stretch>
        </p:blipFill>
        <p:spPr bwMode="auto">
          <a:xfrm>
            <a:off x="6629400" y="3352800"/>
            <a:ext cx="1447800" cy="2171700"/>
          </a:xfrm>
          <a:prstGeom prst="rect">
            <a:avLst/>
          </a:prstGeom>
          <a:noFill/>
        </p:spPr>
      </p:pic>
      <p:sp>
        <p:nvSpPr>
          <p:cNvPr id="7" name="Up Arrow 6"/>
          <p:cNvSpPr/>
          <p:nvPr/>
        </p:nvSpPr>
        <p:spPr>
          <a:xfrm rot="19212670">
            <a:off x="3046047" y="4765441"/>
            <a:ext cx="990600" cy="1066800"/>
          </a:xfrm>
          <a:prstGeom prst="upArrow">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Up Arrow 7"/>
          <p:cNvSpPr/>
          <p:nvPr/>
        </p:nvSpPr>
        <p:spPr>
          <a:xfrm rot="2235689">
            <a:off x="5632049" y="4763005"/>
            <a:ext cx="990600" cy="1066800"/>
          </a:xfrm>
          <a:prstGeom prst="upArrow">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304800" y="5867400"/>
            <a:ext cx="3276600" cy="923330"/>
          </a:xfrm>
          <a:prstGeom prst="rect">
            <a:avLst/>
          </a:prstGeom>
          <a:noFill/>
        </p:spPr>
        <p:txBody>
          <a:bodyPr wrap="square" rtlCol="0">
            <a:spAutoFit/>
          </a:bodyPr>
          <a:lstStyle/>
          <a:p>
            <a:r>
              <a:rPr lang="en-US" dirty="0" smtClean="0"/>
              <a:t>Fleas infected with bacteria infest rodents (usually rats) and then move to humans. </a:t>
            </a:r>
            <a:endParaRPr lang="en-US" dirty="0"/>
          </a:p>
        </p:txBody>
      </p:sp>
      <p:sp>
        <p:nvSpPr>
          <p:cNvPr id="10" name="TextBox 9"/>
          <p:cNvSpPr txBox="1"/>
          <p:nvPr/>
        </p:nvSpPr>
        <p:spPr>
          <a:xfrm>
            <a:off x="5867400" y="5791200"/>
            <a:ext cx="3276600" cy="646331"/>
          </a:xfrm>
          <a:prstGeom prst="rect">
            <a:avLst/>
          </a:prstGeom>
          <a:noFill/>
        </p:spPr>
        <p:txBody>
          <a:bodyPr wrap="square" rtlCol="0">
            <a:spAutoFit/>
          </a:bodyPr>
          <a:lstStyle/>
          <a:p>
            <a:r>
              <a:rPr lang="en-US" dirty="0" smtClean="0"/>
              <a:t>Fleas transfer the bacteria from the rat to the human. </a:t>
            </a:r>
            <a:endParaRPr lang="en-US" dirty="0"/>
          </a:p>
        </p:txBody>
      </p:sp>
      <p:sp>
        <p:nvSpPr>
          <p:cNvPr id="11" name="TextBox 10"/>
          <p:cNvSpPr txBox="1"/>
          <p:nvPr/>
        </p:nvSpPr>
        <p:spPr>
          <a:xfrm>
            <a:off x="3581400" y="3810000"/>
            <a:ext cx="2895600" cy="646331"/>
          </a:xfrm>
          <a:prstGeom prst="rect">
            <a:avLst/>
          </a:prstGeom>
          <a:noFill/>
        </p:spPr>
        <p:txBody>
          <a:bodyPr wrap="square" rtlCol="0">
            <a:spAutoFit/>
          </a:bodyPr>
          <a:lstStyle/>
          <a:p>
            <a:r>
              <a:rPr lang="en-US" dirty="0" smtClean="0"/>
              <a:t>Rat and the human die from the disease but the flea lives. </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Plague</a:t>
            </a:r>
            <a:endParaRPr lang="en-US" dirty="0"/>
          </a:p>
        </p:txBody>
      </p:sp>
      <p:sp>
        <p:nvSpPr>
          <p:cNvPr id="3" name="Content Placeholder 2"/>
          <p:cNvSpPr>
            <a:spLocks noGrp="1"/>
          </p:cNvSpPr>
          <p:nvPr>
            <p:ph idx="1"/>
          </p:nvPr>
        </p:nvSpPr>
        <p:spPr>
          <a:xfrm>
            <a:off x="228600" y="1143000"/>
            <a:ext cx="8534400" cy="2209800"/>
          </a:xfrm>
        </p:spPr>
        <p:txBody>
          <a:bodyPr>
            <a:normAutofit fontScale="70000" lnSpcReduction="20000"/>
          </a:bodyPr>
          <a:lstStyle/>
          <a:p>
            <a:r>
              <a:rPr lang="en-US" dirty="0" smtClean="0"/>
              <a:t>Some people believe that the plague began in Central Asia in the 1320’s and then spread to China. </a:t>
            </a:r>
            <a:endParaRPr lang="en-US" dirty="0"/>
          </a:p>
          <a:p>
            <a:r>
              <a:rPr lang="en-US" dirty="0" smtClean="0"/>
              <a:t>After that they think that it followed the Silk Road and infected people along the way. </a:t>
            </a:r>
            <a:endParaRPr lang="en-US" dirty="0"/>
          </a:p>
          <a:p>
            <a:r>
              <a:rPr lang="en-US" dirty="0" smtClean="0"/>
              <a:t>Genoa, Italy was where the first cases in Europe were reported. Genoa is a seaport town. Rats would be able to get on boats and spread this disease to other towns. </a:t>
            </a:r>
            <a:endParaRPr lang="en-US" dirty="0"/>
          </a:p>
        </p:txBody>
      </p:sp>
      <p:pic>
        <p:nvPicPr>
          <p:cNvPr id="23556" name="Picture 4" descr="http://www.grantonline.com/grant-family-genealogy/Normans-in-Ireland/photos-norman/Bubonic_plague_map.jpg"/>
          <p:cNvPicPr>
            <a:picLocks noChangeAspect="1" noChangeArrowheads="1"/>
          </p:cNvPicPr>
          <p:nvPr/>
        </p:nvPicPr>
        <p:blipFill>
          <a:blip r:embed="rId2" cstate="print"/>
          <a:srcRect/>
          <a:stretch>
            <a:fillRect/>
          </a:stretch>
        </p:blipFill>
        <p:spPr bwMode="auto">
          <a:xfrm>
            <a:off x="4343400" y="3048000"/>
            <a:ext cx="4638675" cy="3566150"/>
          </a:xfrm>
          <a:prstGeom prst="rect">
            <a:avLst/>
          </a:prstGeom>
          <a:noFill/>
        </p:spPr>
      </p:pic>
      <p:pic>
        <p:nvPicPr>
          <p:cNvPr id="23558" name="Picture 6" descr="http://www.richeast.org/htwm/plague/routes.jpg"/>
          <p:cNvPicPr>
            <a:picLocks noChangeAspect="1" noChangeArrowheads="1"/>
          </p:cNvPicPr>
          <p:nvPr/>
        </p:nvPicPr>
        <p:blipFill>
          <a:blip r:embed="rId3" cstate="print"/>
          <a:srcRect/>
          <a:stretch>
            <a:fillRect/>
          </a:stretch>
        </p:blipFill>
        <p:spPr bwMode="auto">
          <a:xfrm>
            <a:off x="381000" y="3657600"/>
            <a:ext cx="3677412" cy="217170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3657600" cy="1143000"/>
          </a:xfrm>
        </p:spPr>
        <p:txBody>
          <a:bodyPr/>
          <a:lstStyle/>
          <a:p>
            <a:r>
              <a:rPr lang="en-US" dirty="0" smtClean="0"/>
              <a:t>The Plague</a:t>
            </a:r>
            <a:endParaRPr lang="en-US" dirty="0"/>
          </a:p>
        </p:txBody>
      </p:sp>
      <p:sp>
        <p:nvSpPr>
          <p:cNvPr id="3" name="Content Placeholder 2"/>
          <p:cNvSpPr>
            <a:spLocks noGrp="1"/>
          </p:cNvSpPr>
          <p:nvPr>
            <p:ph idx="1"/>
          </p:nvPr>
        </p:nvSpPr>
        <p:spPr>
          <a:xfrm>
            <a:off x="152400" y="1066800"/>
            <a:ext cx="5105400" cy="5257800"/>
          </a:xfrm>
        </p:spPr>
        <p:txBody>
          <a:bodyPr>
            <a:normAutofit fontScale="92500" lnSpcReduction="20000"/>
          </a:bodyPr>
          <a:lstStyle/>
          <a:p>
            <a:r>
              <a:rPr lang="en-US" dirty="0" smtClean="0"/>
              <a:t>Symptoms – </a:t>
            </a:r>
          </a:p>
          <a:p>
            <a:pPr lvl="1"/>
            <a:r>
              <a:rPr lang="en-US" dirty="0" smtClean="0"/>
              <a:t>First symptom was usually headache, sore joints, and nausea. </a:t>
            </a:r>
          </a:p>
          <a:p>
            <a:pPr lvl="1"/>
            <a:r>
              <a:rPr lang="en-US" dirty="0" smtClean="0"/>
              <a:t>Lymph nodes may swell to the size of an egg. </a:t>
            </a:r>
          </a:p>
          <a:p>
            <a:pPr lvl="1"/>
            <a:r>
              <a:rPr lang="en-US" dirty="0" smtClean="0"/>
              <a:t>Fever between 101 and 105 Fahrenheit</a:t>
            </a:r>
          </a:p>
          <a:p>
            <a:pPr lvl="1"/>
            <a:r>
              <a:rPr lang="en-US" dirty="0" smtClean="0"/>
              <a:t>Pulse and breathing accelerated</a:t>
            </a:r>
          </a:p>
          <a:p>
            <a:pPr lvl="1"/>
            <a:r>
              <a:rPr lang="en-US" dirty="0" smtClean="0"/>
              <a:t>Black boils, which is blood collecting under the skin, appear.</a:t>
            </a:r>
          </a:p>
          <a:p>
            <a:pPr lvl="1"/>
            <a:r>
              <a:rPr lang="en-US" dirty="0" smtClean="0"/>
              <a:t>Kills victims in about 4 days</a:t>
            </a:r>
            <a:endParaRPr lang="en-US" dirty="0"/>
          </a:p>
        </p:txBody>
      </p:sp>
      <p:pic>
        <p:nvPicPr>
          <p:cNvPr id="24578" name="Picture 2" descr="http://rlv.zcache.com/main_symptoms_of_black_death_bubonic_plague_chart_poster-r7976f470e1824a8eb1fbe096a5b00c6f_azzc8_400.jpg"/>
          <p:cNvPicPr>
            <a:picLocks noChangeAspect="1" noChangeArrowheads="1"/>
          </p:cNvPicPr>
          <p:nvPr/>
        </p:nvPicPr>
        <p:blipFill>
          <a:blip r:embed="rId2" cstate="print"/>
          <a:srcRect l="16000" t="4000" r="16000" b="6000"/>
          <a:stretch>
            <a:fillRect/>
          </a:stretch>
        </p:blipFill>
        <p:spPr bwMode="auto">
          <a:xfrm>
            <a:off x="5029200" y="1981200"/>
            <a:ext cx="3511973" cy="4648200"/>
          </a:xfrm>
          <a:prstGeom prst="rect">
            <a:avLst/>
          </a:prstGeom>
          <a:noFill/>
        </p:spPr>
      </p:pic>
      <p:pic>
        <p:nvPicPr>
          <p:cNvPr id="24580" name="Picture 4" descr="http://nursewriter.com/uploaded_images/bubo-730719.jpg"/>
          <p:cNvPicPr>
            <a:picLocks noChangeAspect="1" noChangeArrowheads="1"/>
          </p:cNvPicPr>
          <p:nvPr/>
        </p:nvPicPr>
        <p:blipFill>
          <a:blip r:embed="rId3" cstate="print"/>
          <a:srcRect/>
          <a:stretch>
            <a:fillRect/>
          </a:stretch>
        </p:blipFill>
        <p:spPr bwMode="auto">
          <a:xfrm>
            <a:off x="6705600" y="152400"/>
            <a:ext cx="2269786" cy="1600200"/>
          </a:xfrm>
          <a:prstGeom prst="rect">
            <a:avLst/>
          </a:prstGeom>
          <a:noFill/>
        </p:spPr>
      </p:pic>
      <p:pic>
        <p:nvPicPr>
          <p:cNvPr id="24582" name="Picture 6" descr="http://t1.gstatic.com/images?q=tbn:ANd9GcQZw2OgmFL7cfHD44JWWI7Sz6kXvoMMdAkY1KV327yim3ykw-9L703m5a8z"/>
          <p:cNvPicPr>
            <a:picLocks noChangeAspect="1" noChangeArrowheads="1"/>
          </p:cNvPicPr>
          <p:nvPr/>
        </p:nvPicPr>
        <p:blipFill>
          <a:blip r:embed="rId4" cstate="print"/>
          <a:srcRect l="57143" t="52830" r="2521"/>
          <a:stretch>
            <a:fillRect/>
          </a:stretch>
        </p:blipFill>
        <p:spPr bwMode="auto">
          <a:xfrm>
            <a:off x="4648200" y="152401"/>
            <a:ext cx="1676400" cy="1746252"/>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Plague</a:t>
            </a:r>
            <a:endParaRPr lang="en-US" dirty="0"/>
          </a:p>
        </p:txBody>
      </p:sp>
      <p:sp>
        <p:nvSpPr>
          <p:cNvPr id="3" name="Content Placeholder 2"/>
          <p:cNvSpPr>
            <a:spLocks noGrp="1"/>
          </p:cNvSpPr>
          <p:nvPr>
            <p:ph idx="1"/>
          </p:nvPr>
        </p:nvSpPr>
        <p:spPr>
          <a:xfrm>
            <a:off x="457200" y="1600200"/>
            <a:ext cx="4419600" cy="4525963"/>
          </a:xfrm>
        </p:spPr>
        <p:txBody>
          <a:bodyPr>
            <a:normAutofit fontScale="85000" lnSpcReduction="10000"/>
          </a:bodyPr>
          <a:lstStyle/>
          <a:p>
            <a:r>
              <a:rPr lang="en-US" dirty="0" smtClean="0"/>
              <a:t>People at this time didn’t know how the plague was spread. </a:t>
            </a:r>
          </a:p>
          <a:p>
            <a:r>
              <a:rPr lang="en-US" dirty="0" smtClean="0"/>
              <a:t>Some thought that you could get it by looking at someone. </a:t>
            </a:r>
          </a:p>
          <a:p>
            <a:r>
              <a:rPr lang="en-US" dirty="0" smtClean="0"/>
              <a:t>Others thought that it was God punishing the people. </a:t>
            </a:r>
          </a:p>
          <a:p>
            <a:r>
              <a:rPr lang="en-US" dirty="0" smtClean="0"/>
              <a:t>There was no knowledge of bacteria or proper hygiene to prevent disease. </a:t>
            </a:r>
            <a:endParaRPr lang="en-US" dirty="0"/>
          </a:p>
        </p:txBody>
      </p:sp>
      <p:pic>
        <p:nvPicPr>
          <p:cNvPr id="26626" name="Picture 2" descr="http://history.blinkweb.com/uploads.00123065/00227017.jpg"/>
          <p:cNvPicPr>
            <a:picLocks noChangeAspect="1" noChangeArrowheads="1"/>
          </p:cNvPicPr>
          <p:nvPr/>
        </p:nvPicPr>
        <p:blipFill>
          <a:blip r:embed="rId2" cstate="print"/>
          <a:srcRect/>
          <a:stretch>
            <a:fillRect/>
          </a:stretch>
        </p:blipFill>
        <p:spPr bwMode="auto">
          <a:xfrm>
            <a:off x="5257800" y="1203588"/>
            <a:ext cx="3600450" cy="5216263"/>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a:t>
            </a:r>
            <a:endParaRPr lang="en-US" dirty="0"/>
          </a:p>
        </p:txBody>
      </p:sp>
      <p:sp>
        <p:nvSpPr>
          <p:cNvPr id="3" name="Content Placeholder 2"/>
          <p:cNvSpPr>
            <a:spLocks noGrp="1"/>
          </p:cNvSpPr>
          <p:nvPr>
            <p:ph idx="1"/>
          </p:nvPr>
        </p:nvSpPr>
        <p:spPr/>
        <p:txBody>
          <a:bodyPr/>
          <a:lstStyle/>
          <a:p>
            <a:r>
              <a:rPr lang="en-US" b="1" u="sng" dirty="0" smtClean="0"/>
              <a:t>Black Death –</a:t>
            </a:r>
            <a:r>
              <a:rPr lang="en-US" dirty="0" smtClean="0"/>
              <a:t> A deadly disease that swept rapidly through Europe. </a:t>
            </a:r>
          </a:p>
          <a:p>
            <a:endParaRPr lang="en-US" dirty="0" smtClean="0"/>
          </a:p>
          <a:p>
            <a:r>
              <a:rPr lang="en-US" b="1" u="sng" dirty="0" smtClean="0"/>
              <a:t>Habeas Corpus – </a:t>
            </a:r>
            <a:r>
              <a:rPr lang="en-US" dirty="0" smtClean="0"/>
              <a:t>A person’s right to be charged with a crime and go before a jury before being placed in jail. A person can’t be put in jail for no reason at all. </a:t>
            </a:r>
            <a:endParaRPr lang="en-US" b="1" u="sng"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Plague</a:t>
            </a:r>
            <a:endParaRPr lang="en-US" dirty="0"/>
          </a:p>
        </p:txBody>
      </p:sp>
      <p:sp>
        <p:nvSpPr>
          <p:cNvPr id="3" name="Content Placeholder 2"/>
          <p:cNvSpPr>
            <a:spLocks noGrp="1"/>
          </p:cNvSpPr>
          <p:nvPr>
            <p:ph idx="1"/>
          </p:nvPr>
        </p:nvSpPr>
        <p:spPr>
          <a:xfrm>
            <a:off x="0" y="1828800"/>
            <a:ext cx="8229600" cy="5029200"/>
          </a:xfrm>
        </p:spPr>
        <p:txBody>
          <a:bodyPr>
            <a:normAutofit lnSpcReduction="10000"/>
          </a:bodyPr>
          <a:lstStyle/>
          <a:p>
            <a:r>
              <a:rPr lang="en-US" dirty="0" smtClean="0"/>
              <a:t>The Effects of the Plague</a:t>
            </a:r>
          </a:p>
          <a:p>
            <a:pPr lvl="1"/>
            <a:r>
              <a:rPr lang="en-US" dirty="0" smtClean="0"/>
              <a:t>25% - 33% of the Population died </a:t>
            </a:r>
          </a:p>
          <a:p>
            <a:pPr lvl="1">
              <a:buNone/>
            </a:pPr>
            <a:r>
              <a:rPr lang="en-US" dirty="0" smtClean="0"/>
              <a:t>     (About ¼ - 1/3 of the Population)</a:t>
            </a:r>
          </a:p>
          <a:p>
            <a:pPr lvl="1"/>
            <a:r>
              <a:rPr lang="en-US" dirty="0" smtClean="0"/>
              <a:t>Businesses go bankrupt</a:t>
            </a:r>
          </a:p>
          <a:p>
            <a:pPr lvl="1"/>
            <a:r>
              <a:rPr lang="en-US" dirty="0" smtClean="0"/>
              <a:t>Deaths cause labor shortages – Serfs become more valuable and make more money. They raise their standard of living. The Manor System falls apart!</a:t>
            </a:r>
          </a:p>
          <a:p>
            <a:pPr lvl="1"/>
            <a:r>
              <a:rPr lang="en-US" dirty="0" smtClean="0"/>
              <a:t>Trade declines and towns disappear</a:t>
            </a:r>
          </a:p>
          <a:p>
            <a:pPr lvl="1"/>
            <a:r>
              <a:rPr lang="en-US" dirty="0" smtClean="0"/>
              <a:t>Construction and building projects stop</a:t>
            </a:r>
          </a:p>
          <a:p>
            <a:pPr lvl="1"/>
            <a:r>
              <a:rPr lang="en-US" dirty="0" smtClean="0"/>
              <a:t>Food supply decreases and people starve</a:t>
            </a:r>
          </a:p>
          <a:p>
            <a:pPr lvl="1">
              <a:buNone/>
            </a:pPr>
            <a:endParaRPr lang="en-US" dirty="0" smtClean="0"/>
          </a:p>
        </p:txBody>
      </p:sp>
      <p:pic>
        <p:nvPicPr>
          <p:cNvPr id="25602" name="Picture 2" descr="http://sidesinger.wikispaces.com/file/view/Chumbunt.gif/42957333/Chumbunt.gif"/>
          <p:cNvPicPr>
            <a:picLocks noChangeAspect="1" noChangeArrowheads="1"/>
          </p:cNvPicPr>
          <p:nvPr/>
        </p:nvPicPr>
        <p:blipFill>
          <a:blip r:embed="rId2" cstate="print"/>
          <a:srcRect/>
          <a:stretch>
            <a:fillRect/>
          </a:stretch>
        </p:blipFill>
        <p:spPr bwMode="auto">
          <a:xfrm>
            <a:off x="5791200" y="1371600"/>
            <a:ext cx="3200400" cy="2424304"/>
          </a:xfrm>
          <a:prstGeom prst="rect">
            <a:avLst/>
          </a:prstGeom>
          <a:noFill/>
        </p:spPr>
      </p:pic>
      <p:pic>
        <p:nvPicPr>
          <p:cNvPr id="25604" name="Picture 4" descr="http://captainstlucifer.files.wordpress.com/2007/09/1500-plague-skeletons.jpg"/>
          <p:cNvPicPr>
            <a:picLocks noChangeAspect="1" noChangeArrowheads="1"/>
          </p:cNvPicPr>
          <p:nvPr/>
        </p:nvPicPr>
        <p:blipFill>
          <a:blip r:embed="rId3" cstate="print"/>
          <a:srcRect/>
          <a:stretch>
            <a:fillRect/>
          </a:stretch>
        </p:blipFill>
        <p:spPr bwMode="auto">
          <a:xfrm>
            <a:off x="381000" y="152400"/>
            <a:ext cx="2331392" cy="1552576"/>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End Of The Middle Ages</a:t>
            </a:r>
            <a:endParaRPr lang="en-US" dirty="0"/>
          </a:p>
        </p:txBody>
      </p:sp>
      <p:sp>
        <p:nvSpPr>
          <p:cNvPr id="3" name="Content Placeholder 2"/>
          <p:cNvSpPr>
            <a:spLocks noGrp="1"/>
          </p:cNvSpPr>
          <p:nvPr>
            <p:ph idx="1"/>
          </p:nvPr>
        </p:nvSpPr>
        <p:spPr/>
        <p:txBody>
          <a:bodyPr/>
          <a:lstStyle/>
          <a:p>
            <a:r>
              <a:rPr lang="en-US" dirty="0" smtClean="0"/>
              <a:t>King of England looses power and the people of England gain power and freedom.</a:t>
            </a:r>
          </a:p>
          <a:p>
            <a:r>
              <a:rPr lang="en-US" dirty="0" smtClean="0"/>
              <a:t>Population decreases throughout Europe as a result of the Black Death. </a:t>
            </a:r>
          </a:p>
          <a:p>
            <a:r>
              <a:rPr lang="en-US" dirty="0" smtClean="0"/>
              <a:t>Peasants become valuable with the fall of feudalism. </a:t>
            </a:r>
          </a:p>
          <a:p>
            <a:endParaRPr 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a:t>
            </a:r>
            <a:endParaRPr lang="en-US" dirty="0"/>
          </a:p>
        </p:txBody>
      </p:sp>
      <p:sp>
        <p:nvSpPr>
          <p:cNvPr id="3" name="Content Placeholder 2"/>
          <p:cNvSpPr>
            <a:spLocks noGrp="1"/>
          </p:cNvSpPr>
          <p:nvPr>
            <p:ph idx="1"/>
          </p:nvPr>
        </p:nvSpPr>
        <p:spPr/>
        <p:txBody>
          <a:bodyPr/>
          <a:lstStyle/>
          <a:p>
            <a:r>
              <a:rPr lang="en-US" b="1" u="sng" dirty="0" smtClean="0"/>
              <a:t>Magna </a:t>
            </a:r>
            <a:r>
              <a:rPr lang="en-US" b="1" u="sng" dirty="0" err="1" smtClean="0"/>
              <a:t>Carta</a:t>
            </a:r>
            <a:r>
              <a:rPr lang="en-US" b="1" u="sng" dirty="0" smtClean="0"/>
              <a:t>–</a:t>
            </a:r>
            <a:r>
              <a:rPr lang="en-US" dirty="0" smtClean="0"/>
              <a:t> A document signed by England’s King John that required the king to honor certain rights. </a:t>
            </a:r>
          </a:p>
          <a:p>
            <a:endParaRPr lang="en-US" dirty="0" smtClean="0"/>
          </a:p>
          <a:p>
            <a:r>
              <a:rPr lang="en-US" b="1" u="sng" dirty="0" smtClean="0"/>
              <a:t>Parliament– </a:t>
            </a:r>
            <a:r>
              <a:rPr lang="en-US" dirty="0" smtClean="0"/>
              <a:t>The lawmaking body that governs England. </a:t>
            </a:r>
            <a:endParaRPr lang="en-US" b="1" u="sng"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Magna Carta</a:t>
            </a:r>
            <a:endParaRPr lang="en-US" dirty="0"/>
          </a:p>
        </p:txBody>
      </p:sp>
      <p:sp>
        <p:nvSpPr>
          <p:cNvPr id="3" name="Content Placeholder 2"/>
          <p:cNvSpPr>
            <a:spLocks noGrp="1"/>
          </p:cNvSpPr>
          <p:nvPr>
            <p:ph idx="1"/>
          </p:nvPr>
        </p:nvSpPr>
        <p:spPr>
          <a:xfrm>
            <a:off x="2895600" y="1600200"/>
            <a:ext cx="5791200" cy="4525963"/>
          </a:xfrm>
        </p:spPr>
        <p:txBody>
          <a:bodyPr>
            <a:normAutofit fontScale="92500" lnSpcReduction="20000"/>
          </a:bodyPr>
          <a:lstStyle/>
          <a:p>
            <a:r>
              <a:rPr lang="en-US" dirty="0" smtClean="0"/>
              <a:t>Most kings ruled England justly and with strength. </a:t>
            </a:r>
          </a:p>
          <a:p>
            <a:r>
              <a:rPr lang="en-US" dirty="0" smtClean="0"/>
              <a:t>King John however did not. </a:t>
            </a:r>
          </a:p>
          <a:p>
            <a:pPr lvl="1"/>
            <a:r>
              <a:rPr lang="en-US" dirty="0" smtClean="0"/>
              <a:t>He demanded more military service</a:t>
            </a:r>
          </a:p>
          <a:p>
            <a:pPr lvl="1"/>
            <a:r>
              <a:rPr lang="en-US" dirty="0" smtClean="0"/>
              <a:t>He demanded more money</a:t>
            </a:r>
          </a:p>
          <a:p>
            <a:pPr lvl="1"/>
            <a:r>
              <a:rPr lang="en-US" dirty="0" smtClean="0"/>
              <a:t>He sold positions of royalty to the highest bidder. </a:t>
            </a:r>
          </a:p>
          <a:p>
            <a:pPr lvl="0"/>
            <a:r>
              <a:rPr lang="en-US" dirty="0" smtClean="0">
                <a:solidFill>
                  <a:prstClr val="black"/>
                </a:solidFill>
              </a:rPr>
              <a:t>Many people were upset with the King. </a:t>
            </a:r>
          </a:p>
          <a:p>
            <a:pPr lvl="0"/>
            <a:r>
              <a:rPr lang="en-US" dirty="0" smtClean="0">
                <a:solidFill>
                  <a:prstClr val="black"/>
                </a:solidFill>
              </a:rPr>
              <a:t>He lost an important battle and then a civil war broke out. </a:t>
            </a:r>
            <a:endParaRPr lang="en-US" dirty="0">
              <a:solidFill>
                <a:prstClr val="black"/>
              </a:solidFill>
            </a:endParaRPr>
          </a:p>
          <a:p>
            <a:pPr lvl="1">
              <a:buNone/>
            </a:pPr>
            <a:endParaRPr lang="en-US" dirty="0"/>
          </a:p>
        </p:txBody>
      </p:sp>
      <p:pic>
        <p:nvPicPr>
          <p:cNvPr id="4098" name="Picture 2" descr="http://t0.gstatic.com/images?q=tbn:ANd9GcTX886NpYbU6lbKVHLlX95ErhvEWWRPuMjtg-8ONswf9lWm3yTAPM0HvpQR"/>
          <p:cNvPicPr>
            <a:picLocks noChangeAspect="1" noChangeArrowheads="1"/>
          </p:cNvPicPr>
          <p:nvPr/>
        </p:nvPicPr>
        <p:blipFill>
          <a:blip r:embed="rId2" cstate="print"/>
          <a:srcRect/>
          <a:stretch>
            <a:fillRect/>
          </a:stretch>
        </p:blipFill>
        <p:spPr bwMode="auto">
          <a:xfrm>
            <a:off x="381000" y="1752600"/>
            <a:ext cx="2364227" cy="38862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800600" cy="1143000"/>
          </a:xfrm>
        </p:spPr>
        <p:txBody>
          <a:bodyPr/>
          <a:lstStyle/>
          <a:p>
            <a:r>
              <a:rPr lang="en-US" dirty="0" smtClean="0"/>
              <a:t>The Magna Carta</a:t>
            </a:r>
            <a:endParaRPr lang="en-US" dirty="0"/>
          </a:p>
        </p:txBody>
      </p:sp>
      <p:sp>
        <p:nvSpPr>
          <p:cNvPr id="3" name="Content Placeholder 2"/>
          <p:cNvSpPr>
            <a:spLocks noGrp="1"/>
          </p:cNvSpPr>
          <p:nvPr>
            <p:ph idx="1"/>
          </p:nvPr>
        </p:nvSpPr>
        <p:spPr>
          <a:xfrm>
            <a:off x="0" y="1600200"/>
            <a:ext cx="5105400" cy="4525963"/>
          </a:xfrm>
        </p:spPr>
        <p:txBody>
          <a:bodyPr>
            <a:normAutofit fontScale="92500" lnSpcReduction="20000"/>
          </a:bodyPr>
          <a:lstStyle/>
          <a:p>
            <a:r>
              <a:rPr lang="en-US" dirty="0" smtClean="0"/>
              <a:t>Rather than be overthrown King John agreed to a set of promises. </a:t>
            </a:r>
          </a:p>
          <a:p>
            <a:r>
              <a:rPr lang="en-US" dirty="0" smtClean="0"/>
              <a:t>These promises were in a document called the Magna Carta – “Great Charter”</a:t>
            </a:r>
          </a:p>
          <a:p>
            <a:r>
              <a:rPr lang="en-US" dirty="0" smtClean="0"/>
              <a:t>The Magna Carta contained 63 clauses that mostly helped landowners but some articles would help all people. </a:t>
            </a:r>
            <a:endParaRPr lang="en-US" dirty="0"/>
          </a:p>
        </p:txBody>
      </p:sp>
      <p:pic>
        <p:nvPicPr>
          <p:cNvPr id="3076" name="Picture 4" descr="http://almostchosenpeople.files.wordpress.com/2010/10/king-john-signing-the-magna-carta-reluctantly.jpg"/>
          <p:cNvPicPr>
            <a:picLocks noChangeAspect="1" noChangeArrowheads="1"/>
          </p:cNvPicPr>
          <p:nvPr/>
        </p:nvPicPr>
        <p:blipFill>
          <a:blip r:embed="rId2" cstate="print"/>
          <a:srcRect/>
          <a:stretch>
            <a:fillRect/>
          </a:stretch>
        </p:blipFill>
        <p:spPr bwMode="auto">
          <a:xfrm>
            <a:off x="4953000" y="685800"/>
            <a:ext cx="3981450" cy="57150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Magna Carta</a:t>
            </a:r>
            <a:endParaRPr lang="en-US" dirty="0"/>
          </a:p>
        </p:txBody>
      </p:sp>
      <p:sp>
        <p:nvSpPr>
          <p:cNvPr id="3" name="Content Placeholder 2"/>
          <p:cNvSpPr>
            <a:spLocks noGrp="1"/>
          </p:cNvSpPr>
          <p:nvPr>
            <p:ph idx="1"/>
          </p:nvPr>
        </p:nvSpPr>
        <p:spPr>
          <a:xfrm>
            <a:off x="0" y="1219200"/>
            <a:ext cx="6400800" cy="5410200"/>
          </a:xfrm>
        </p:spPr>
        <p:txBody>
          <a:bodyPr>
            <a:normAutofit lnSpcReduction="10000"/>
          </a:bodyPr>
          <a:lstStyle/>
          <a:p>
            <a:r>
              <a:rPr lang="en-US" dirty="0" smtClean="0"/>
              <a:t>What’s In The Magna Carta?</a:t>
            </a:r>
          </a:p>
          <a:p>
            <a:pPr lvl="1"/>
            <a:r>
              <a:rPr lang="en-US" dirty="0" smtClean="0"/>
              <a:t>One clause said that the king could not demand more money without the consent of the lords. </a:t>
            </a:r>
          </a:p>
          <a:p>
            <a:pPr lvl="1"/>
            <a:r>
              <a:rPr lang="en-US" dirty="0" smtClean="0"/>
              <a:t>Another clauses said that no free man could be imprisoned, exiled or deprived property, except by law. This idea is called Habeas Corpus. </a:t>
            </a:r>
          </a:p>
          <a:p>
            <a:pPr lvl="1"/>
            <a:r>
              <a:rPr lang="en-US" dirty="0" smtClean="0"/>
              <a:t>The most important part of this document was that it limited royal power. THE KING MUST OBEY THE LAW!</a:t>
            </a:r>
          </a:p>
        </p:txBody>
      </p:sp>
      <p:pic>
        <p:nvPicPr>
          <p:cNvPr id="4" name="Picture 2" descr="http://www.archives.gov/exhibits/featured_documents/magna_carta/images/after-restoration-l.jpg"/>
          <p:cNvPicPr>
            <a:picLocks noChangeAspect="1" noChangeArrowheads="1"/>
          </p:cNvPicPr>
          <p:nvPr/>
        </p:nvPicPr>
        <p:blipFill>
          <a:blip r:embed="rId2" cstate="print"/>
          <a:srcRect/>
          <a:stretch>
            <a:fillRect/>
          </a:stretch>
        </p:blipFill>
        <p:spPr bwMode="auto">
          <a:xfrm>
            <a:off x="6553200" y="1752600"/>
            <a:ext cx="2375535" cy="4419601"/>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Magna Carta</a:t>
            </a:r>
            <a:endParaRPr lang="en-US" dirty="0"/>
          </a:p>
        </p:txBody>
      </p:sp>
      <p:sp>
        <p:nvSpPr>
          <p:cNvPr id="3" name="Content Placeholder 2"/>
          <p:cNvSpPr>
            <a:spLocks noGrp="1"/>
          </p:cNvSpPr>
          <p:nvPr>
            <p:ph idx="1"/>
          </p:nvPr>
        </p:nvSpPr>
        <p:spPr>
          <a:xfrm>
            <a:off x="381000" y="1143001"/>
            <a:ext cx="8229600" cy="3886200"/>
          </a:xfrm>
        </p:spPr>
        <p:txBody>
          <a:bodyPr>
            <a:normAutofit fontScale="92500" lnSpcReduction="20000"/>
          </a:bodyPr>
          <a:lstStyle/>
          <a:p>
            <a:r>
              <a:rPr lang="en-US" dirty="0" smtClean="0"/>
              <a:t>The Magna Carta into the future:</a:t>
            </a:r>
          </a:p>
          <a:p>
            <a:pPr lvl="1"/>
            <a:r>
              <a:rPr lang="en-US" dirty="0" smtClean="0"/>
              <a:t>This document led to the creation of a group of nobles that would advise the king. This is now known as Parliament. They run the government in Great Britain today. </a:t>
            </a:r>
          </a:p>
          <a:p>
            <a:pPr lvl="1"/>
            <a:r>
              <a:rPr lang="en-US" dirty="0" smtClean="0"/>
              <a:t>Also it was decided that Judges must be free of royal control. This led to democracy. </a:t>
            </a:r>
          </a:p>
          <a:p>
            <a:pPr lvl="1"/>
            <a:r>
              <a:rPr lang="en-US" dirty="0" smtClean="0"/>
              <a:t>Finally, the British created a constitution that contains many parts of the Magna Carta. The United States Constitution also contains ideas that were first a part of this document. </a:t>
            </a:r>
            <a:endParaRPr lang="en-US" dirty="0"/>
          </a:p>
        </p:txBody>
      </p:sp>
      <p:pic>
        <p:nvPicPr>
          <p:cNvPr id="1026" name="Picture 2" descr="http://feehanforsenate.com/blog/wp-content/uploads/2012/09/constitution1-300x199.jpg"/>
          <p:cNvPicPr>
            <a:picLocks noChangeAspect="1" noChangeArrowheads="1"/>
          </p:cNvPicPr>
          <p:nvPr/>
        </p:nvPicPr>
        <p:blipFill>
          <a:blip r:embed="rId2" cstate="print"/>
          <a:srcRect/>
          <a:stretch>
            <a:fillRect/>
          </a:stretch>
        </p:blipFill>
        <p:spPr bwMode="auto">
          <a:xfrm>
            <a:off x="4951851" y="5029200"/>
            <a:ext cx="2512877" cy="1666876"/>
          </a:xfrm>
          <a:prstGeom prst="rect">
            <a:avLst/>
          </a:prstGeom>
          <a:noFill/>
        </p:spPr>
      </p:pic>
      <p:pic>
        <p:nvPicPr>
          <p:cNvPr id="1028" name="Picture 4" descr="http://t3.gstatic.com/images?q=tbn:ANd9GcS27V5GUpCHhP8P0jtNZ6xdpWwbcGB4zoWt9dB5QaP0ipn8BNrysOlzIOxmQw"/>
          <p:cNvPicPr>
            <a:picLocks noChangeAspect="1" noChangeArrowheads="1"/>
          </p:cNvPicPr>
          <p:nvPr/>
        </p:nvPicPr>
        <p:blipFill>
          <a:blip r:embed="rId3" cstate="print"/>
          <a:srcRect/>
          <a:stretch>
            <a:fillRect/>
          </a:stretch>
        </p:blipFill>
        <p:spPr bwMode="auto">
          <a:xfrm>
            <a:off x="1447800" y="4953000"/>
            <a:ext cx="2647950" cy="1724025"/>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Hundred Years’ War</a:t>
            </a:r>
            <a:endParaRPr lang="en-US" dirty="0"/>
          </a:p>
        </p:txBody>
      </p:sp>
      <p:sp>
        <p:nvSpPr>
          <p:cNvPr id="3" name="Content Placeholder 2"/>
          <p:cNvSpPr>
            <a:spLocks noGrp="1"/>
          </p:cNvSpPr>
          <p:nvPr>
            <p:ph idx="1"/>
          </p:nvPr>
        </p:nvSpPr>
        <p:spPr>
          <a:xfrm>
            <a:off x="304800" y="1143000"/>
            <a:ext cx="8229600" cy="3048000"/>
          </a:xfrm>
        </p:spPr>
        <p:txBody>
          <a:bodyPr>
            <a:normAutofit lnSpcReduction="10000"/>
          </a:bodyPr>
          <a:lstStyle/>
          <a:p>
            <a:r>
              <a:rPr lang="en-US" dirty="0" smtClean="0"/>
              <a:t>1328 – The king of France dies with no sons or other relatives to take over the throne. </a:t>
            </a:r>
          </a:p>
          <a:p>
            <a:r>
              <a:rPr lang="en-US" dirty="0" smtClean="0"/>
              <a:t>Two men claim the king’s position. One man is French and the other is English. </a:t>
            </a:r>
          </a:p>
          <a:p>
            <a:r>
              <a:rPr lang="en-US" dirty="0" smtClean="0"/>
              <a:t>The Frenchmen obtains the position as the King of France. </a:t>
            </a:r>
            <a:endParaRPr lang="en-US" dirty="0"/>
          </a:p>
        </p:txBody>
      </p:sp>
      <p:pic>
        <p:nvPicPr>
          <p:cNvPr id="4098" name="Picture 2" descr="File:Hundred Years War family tree.svg">
            <a:hlinkClick r:id="rId2"/>
          </p:cNvPr>
          <p:cNvPicPr>
            <a:picLocks noChangeAspect="1" noChangeArrowheads="1"/>
          </p:cNvPicPr>
          <p:nvPr/>
        </p:nvPicPr>
        <p:blipFill>
          <a:blip r:embed="rId3" cstate="print">
            <a:lum bright="-100000" contrast="-100000"/>
          </a:blip>
          <a:srcRect/>
          <a:stretch>
            <a:fillRect/>
          </a:stretch>
        </p:blipFill>
        <p:spPr bwMode="auto">
          <a:xfrm>
            <a:off x="3733800" y="3733800"/>
            <a:ext cx="4893803" cy="2960751"/>
          </a:xfrm>
          <a:prstGeom prst="rect">
            <a:avLst/>
          </a:prstGeom>
          <a:solidFill>
            <a:schemeClr val="bg1"/>
          </a:solidFill>
        </p:spPr>
      </p:pic>
      <p:sp>
        <p:nvSpPr>
          <p:cNvPr id="5" name="TextBox 4"/>
          <p:cNvSpPr txBox="1"/>
          <p:nvPr/>
        </p:nvSpPr>
        <p:spPr>
          <a:xfrm>
            <a:off x="152400" y="5410200"/>
            <a:ext cx="3505200" cy="923330"/>
          </a:xfrm>
          <a:prstGeom prst="rect">
            <a:avLst/>
          </a:prstGeom>
          <a:noFill/>
        </p:spPr>
        <p:txBody>
          <a:bodyPr wrap="square" rtlCol="0">
            <a:spAutoFit/>
          </a:bodyPr>
          <a:lstStyle/>
          <a:p>
            <a:pPr algn="ctr"/>
            <a:r>
              <a:rPr lang="en-US" b="1" dirty="0" smtClean="0"/>
              <a:t>Charles IV dies and it is decided that Philip VI would become the next king of France</a:t>
            </a:r>
            <a:r>
              <a:rPr lang="en-US" dirty="0" smtClean="0"/>
              <a:t>. </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Hundred Years’ War</a:t>
            </a:r>
            <a:endParaRPr lang="en-US" dirty="0"/>
          </a:p>
        </p:txBody>
      </p:sp>
      <p:sp>
        <p:nvSpPr>
          <p:cNvPr id="3" name="Content Placeholder 2"/>
          <p:cNvSpPr>
            <a:spLocks noGrp="1"/>
          </p:cNvSpPr>
          <p:nvPr>
            <p:ph idx="1"/>
          </p:nvPr>
        </p:nvSpPr>
        <p:spPr>
          <a:xfrm>
            <a:off x="228600" y="1143000"/>
            <a:ext cx="6934200" cy="2362200"/>
          </a:xfrm>
        </p:spPr>
        <p:txBody>
          <a:bodyPr>
            <a:normAutofit fontScale="85000" lnSpcReduction="10000"/>
          </a:bodyPr>
          <a:lstStyle/>
          <a:p>
            <a:r>
              <a:rPr lang="en-US" dirty="0" smtClean="0"/>
              <a:t>The English are angry that the Frenchmen got the position as King of France. </a:t>
            </a:r>
          </a:p>
          <a:p>
            <a:r>
              <a:rPr lang="en-US" dirty="0" smtClean="0"/>
              <a:t>A few years later the English decide to attack. This is the start of the Hundred Years’ War!</a:t>
            </a:r>
          </a:p>
        </p:txBody>
      </p:sp>
      <p:pic>
        <p:nvPicPr>
          <p:cNvPr id="3074" name="Picture 2" descr="http://www.bbc.co.uk/history/historic_figures/images/edward_iii.jpg"/>
          <p:cNvPicPr>
            <a:picLocks noChangeAspect="1" noChangeArrowheads="1"/>
          </p:cNvPicPr>
          <p:nvPr/>
        </p:nvPicPr>
        <p:blipFill>
          <a:blip r:embed="rId2" cstate="print"/>
          <a:srcRect/>
          <a:stretch>
            <a:fillRect/>
          </a:stretch>
        </p:blipFill>
        <p:spPr bwMode="auto">
          <a:xfrm>
            <a:off x="914400" y="3124200"/>
            <a:ext cx="1828800" cy="2312894"/>
          </a:xfrm>
          <a:prstGeom prst="rect">
            <a:avLst/>
          </a:prstGeom>
          <a:noFill/>
        </p:spPr>
      </p:pic>
      <p:sp>
        <p:nvSpPr>
          <p:cNvPr id="6" name="TextBox 5"/>
          <p:cNvSpPr txBox="1"/>
          <p:nvPr/>
        </p:nvSpPr>
        <p:spPr>
          <a:xfrm>
            <a:off x="381000" y="5657671"/>
            <a:ext cx="2743200" cy="1200329"/>
          </a:xfrm>
          <a:prstGeom prst="rect">
            <a:avLst/>
          </a:prstGeom>
          <a:noFill/>
        </p:spPr>
        <p:txBody>
          <a:bodyPr wrap="square" rtlCol="0">
            <a:spAutoFit/>
          </a:bodyPr>
          <a:lstStyle/>
          <a:p>
            <a:pPr algn="ctr"/>
            <a:r>
              <a:rPr lang="en-US" b="1" dirty="0" smtClean="0"/>
              <a:t>Edward III of England began the Hundred Years’ War with France. </a:t>
            </a:r>
          </a:p>
          <a:p>
            <a:pPr algn="ctr"/>
            <a:endParaRPr lang="en-US" b="1" dirty="0"/>
          </a:p>
        </p:txBody>
      </p:sp>
      <p:pic>
        <p:nvPicPr>
          <p:cNvPr id="3076" name="Picture 4" descr="http://www.maisonstclaire.org/common/mss_images/chronicles/Hague%20KB,%2072%20A%2025%20-%20froissarts_chronicle/Hague%20KB,%2072%20A%2025%20-%20Froissart's%20Chronicles%20-%20144r%20-%20Edward%20III%20counting%20the%20dead%20on%20the%20battlefield%20of%20Crecy.jpg"/>
          <p:cNvPicPr>
            <a:picLocks noChangeAspect="1" noChangeArrowheads="1"/>
          </p:cNvPicPr>
          <p:nvPr/>
        </p:nvPicPr>
        <p:blipFill>
          <a:blip r:embed="rId3" cstate="print"/>
          <a:srcRect/>
          <a:stretch>
            <a:fillRect/>
          </a:stretch>
        </p:blipFill>
        <p:spPr bwMode="auto">
          <a:xfrm>
            <a:off x="4724400" y="2895600"/>
            <a:ext cx="3048000" cy="3615071"/>
          </a:xfrm>
          <a:prstGeom prst="rect">
            <a:avLst/>
          </a:prstGeom>
          <a:noFill/>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327</TotalTime>
  <Words>1199</Words>
  <Application>Microsoft Office PowerPoint</Application>
  <PresentationFormat>On-screen Show (4:3)</PresentationFormat>
  <Paragraphs>115</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War, Trade, and the Plague</vt:lpstr>
      <vt:lpstr>Vocabulary</vt:lpstr>
      <vt:lpstr>Vocabulary</vt:lpstr>
      <vt:lpstr>The Magna Carta</vt:lpstr>
      <vt:lpstr>The Magna Carta</vt:lpstr>
      <vt:lpstr>The Magna Carta</vt:lpstr>
      <vt:lpstr>The Magna Carta</vt:lpstr>
      <vt:lpstr>The Hundred Years’ War</vt:lpstr>
      <vt:lpstr>The Hundred Years’ War</vt:lpstr>
      <vt:lpstr>The Hundred Years’ War</vt:lpstr>
      <vt:lpstr>The Hundred Years’ War</vt:lpstr>
      <vt:lpstr>Trade </vt:lpstr>
      <vt:lpstr>Trade</vt:lpstr>
      <vt:lpstr>Trade</vt:lpstr>
      <vt:lpstr>Trade</vt:lpstr>
      <vt:lpstr>The Plague</vt:lpstr>
      <vt:lpstr>The Plague</vt:lpstr>
      <vt:lpstr>The Plague</vt:lpstr>
      <vt:lpstr>The Plague</vt:lpstr>
      <vt:lpstr>The Plague</vt:lpstr>
      <vt:lpstr>The End Of The Middle Ages</vt:lpstr>
    </vt:vector>
  </TitlesOfParts>
  <Company>McGuffey School District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War, Trade, and the Plague</dc:title>
  <dc:creator>cristin litman</dc:creator>
  <cp:lastModifiedBy>wolfa</cp:lastModifiedBy>
  <cp:revision>25</cp:revision>
  <dcterms:created xsi:type="dcterms:W3CDTF">2012-10-31T17:01:39Z</dcterms:created>
  <dcterms:modified xsi:type="dcterms:W3CDTF">2013-11-08T14:54:08Z</dcterms:modified>
</cp:coreProperties>
</file>